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ink/ink1.xml" ContentType="application/inkml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handoutMasterIdLst>
    <p:handoutMasterId r:id="rId24"/>
  </p:handoutMasterIdLst>
  <p:sldIdLst>
    <p:sldId id="398" r:id="rId3"/>
    <p:sldId id="299" r:id="rId4"/>
    <p:sldId id="399" r:id="rId5"/>
    <p:sldId id="410" r:id="rId6"/>
    <p:sldId id="400" r:id="rId7"/>
    <p:sldId id="401" r:id="rId9"/>
    <p:sldId id="317" r:id="rId10"/>
    <p:sldId id="318" r:id="rId11"/>
    <p:sldId id="319" r:id="rId12"/>
    <p:sldId id="296" r:id="rId13"/>
    <p:sldId id="297" r:id="rId14"/>
    <p:sldId id="298" r:id="rId15"/>
    <p:sldId id="260" r:id="rId16"/>
    <p:sldId id="321" r:id="rId17"/>
    <p:sldId id="273" r:id="rId18"/>
    <p:sldId id="381" r:id="rId19"/>
    <p:sldId id="382" r:id="rId20"/>
    <p:sldId id="383" r:id="rId21"/>
    <p:sldId id="384" r:id="rId22"/>
    <p:sldId id="385" r:id="rId23"/>
  </p:sldIdLst>
  <p:sldSz cx="9144000" cy="6858000" type="screen4x3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118" autoAdjust="0"/>
    <p:restoredTop sz="94660"/>
  </p:normalViewPr>
  <p:slideViewPr>
    <p:cSldViewPr>
      <p:cViewPr varScale="1">
        <p:scale>
          <a:sx n="114" d="100"/>
          <a:sy n="114" d="100"/>
        </p:scale>
        <p:origin x="1896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-227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DB58DEA2-47E8-4F94-AC12-6198E6717E5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726FCBB3-84CA-4512-B3C2-F8D09F98AB62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147480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T" name="resolution" value="28.34646" units="1/dev"/>
        </inkml:channelProperties>
      </inkml:inkSource>
      <inkml:timestamp xml:id="ts0" timeString="2021-05-06T22:23:1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9748 5308 0,'25'0'390,"-25"0"405,25 0 405,0 0 421,-1 25 436,51 0 452,49-25 468,-50 0 468,26 0 483,-26 0 499,0 0 514,-49 0 514,50 25 561,-26-25 561,1 0 577,24 0 592,25 0 608,-24 0 624,-26 0 624,-24 24 639,-25-24 686,50 0 702,49 0 717,0 0 717,-49 0 733,-25 0 748,0 25 764,-25-25 826,49 25 826,26-25 842,-1 0 858,0 0 873,26 0 873,-51 0 889,-24 0 904,0 0 920,-25 25 920,25-25 967,49 0 982,75 25 982,-50-25 998,0 0 1014,-24 24 1029,-1-24 1029,-24 25 1045,-1-25 1060,-24 0 1076,50 25 1076,-51-25 1092,76 0 1107,-51 0 1123,50 25 1138,1-25 1138,-26 0 1154,0 0 1170,1 0 1185,-1 0 1185,-24 0 1201,0 0 1216,24 0 1232,-24 0 1232,49-25 1248,0 25 1263,-49 0 1279,24 0 1294,0 0 1294,-24 0 1310,24 0 1326,26-25 1341,24 0 1341,-25-24 1357,0 24 1372,-24 0 1388,-1 0 1388,-49 1 1404,0-1 1419,49 25 1435,-24-50 1450,-1 25 1450,50 1 1466,25-1 1482,0 25 1497,-24-50 1497,-26 50 1513,0 0 1528,1-25 1544,-1 25 1544,50 0 1560,0-24 1575,75 24 1591,-26 0 1591,-49-50 1606,-99 50 1622,0 0 1638,-25 0 1653,0-25 1669,99 25 1700,-49 0 1716,0 0 1747,24-25 1747,-49 25 1762,-25 0 2012</inkml:trace>
  <inkml:trace contextRef="#ctx0" brushRef="#br0">6276 7020 0</inkml:trace>
  <inkml:trace contextRef="#ctx0" brushRef="#br0">9153 7243 0,'149'25'15,"24"-25"15,1 25 31,0-25 46,-26 24 46,-23-24 62,23 0 78,-48 0 93,24 25 93,-25 0 109,50 0 124,-50-25 140,25 25 140,248-50 561,223-99 561,-74 49 577,50 51 592,-125-1 608,-173 25 608,-75 25 624,-24-1 639,74 1 655,-49 0 670,24 0 670,-25-25 686,1 25 702,24-25 717,-25 0 717,-24 0 733,-75 24 748,472-73 1092,148-26 1107,224-24 1123,-249 99 1123,-148 0 1138,-50 0 1154,-174-25 1170,-24 25 1185,-25 0 1185,-50-24 1201,-99-1 1216,25 0 1232,0 0 1232,-50 0 1248,75 1 1263,-100 24 1279,-74-25 1279,25 25 1294,-25-25 1310,0 25 1513</inkml:trace>
  <inkml:trace contextRef="#ctx0" brushRef="#br0">4093 8880 0,'173'0'296,"150"0"312,-25 0 328,-50-25 328,-75 25 343,26 0 359,24 25 374,-25-25 374,-24 25 390,0-25 406,-50 0 421,99 0 421,0 0 437,0 25 452,-99-25 468,25 24 484,-25-24 484,25 25 499,25 0 515,-26-25 530,1 25 530,-49-25 546,-26 0 562,50 0 577,-25 0 577,-49 0 889,99 0 889,-50 0 905,25 0 920,50 0 936,24 0 952,25 0 952,-49 0 967,-50 0 983,25 0 998,24 25 998,26-25 1014,-26 0 1030,1 0 1045,-75 0 1045,-24 0 1076,-1 0 1076,25 0 1092,75 0 1108,24 0 1108,-24 0 1123,-25 0 1139,-75 0 1154,1 0 1154,173 0 1451,198 0 1466,-49-50 1466,248-24 1482,25-1 1498,-348 75 1513,-24 0 1513,-25 0 1529,-75 0 1544,-74 0 1560,-25 25 1560,1-25 1576,48 25 1591,1-25 1607,-74 0 1622,272 0 1903,323-50 1919,-174 1 1934,-174 49 1934,25 0 1950,-148 0 1966,-25 0 1981,-26 24 1981,51 1 1997,49 0 2012,0-25 2028,-50 0 2028,26 0 2044,148 0 2356,-25-74 2371,-49 49 2387,24 0 2402,-49-25 2402,-100 26 2418,-73 24 2434,-75 0 2449,-1 0 2449,-24 0 2480,149 0 2496,198-50 2512,-148 50 2527,-125 0 2543,-49 0 2543</inkml:trace>
  <inkml:trace contextRef="#ctx0" brushRef="#br0">2356 10393 0,'174'0'281,"124"0"296,49 25 312,-25-25 327,-98 0 327,-1 25 343,50 24 359,49-49 374,-24 0 390,49 25 390,50-25 405,-50 25 421,-123 0 437,73 24 437,-98 1 452,-1-25 468,-24-25 483,396-50 858,-49-24 858,-149 74 873,-25 0 889,-49 0 905,-25 25 905,-25-1 920,50 51 936,-25-1 951,-50-24 951,-50 24 967,1-24 983,-25-1 998,-25-24 998,446-25 1310,-74-49 1310,-123 24 1326,98 25 1341,-173 0 1357,-50 25 1357,-50-25 1373,0 24 1388,50 26 1404,-99-50 1419,-25 0 1419,-24 0 1435,544-99 1731,249-124 1731,-24 99 1747,-423 49 1763,1 50 1778,-125 1 1778,-49 24 1794,-25 0 1809,25 0 1825,24 0 1825,-24 0 1841,25 0 1856,173-25 1872,-198-25 2168,223-49 2184,-25 0 2199,-148 24 2199,-25 26 2215,-100-1 2231,-49 25 2246,-124 0 2246,-1 25 2262,-24 0 2293,50 0 2293,173-24 2309,50-51 2324,-124 75 2340,-124 0 2355,-25 0 2371,0 0 2496,0 0 2558,0 0 2558</inkml:trace>
</inkml:ink>
</file>

<file path=ppt/media/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media/image9.GIF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A6F2885B-21E8-458D-930C-143A7E63722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4913" y="704850"/>
            <a:ext cx="4692650" cy="35194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ICS 340-01, Spring 2021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  <a:solidFill>
            <a:schemeClr val="tx1"/>
          </a:solidFill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ICS 340, Spring 2021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microsoft.com/office/2007/relationships/media" Target="../media/media1.m4a"/><Relationship Id="rId2" Type="http://schemas.openxmlformats.org/officeDocument/2006/relationships/audio" Target="../media/media1.m4a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0.m4a"/><Relationship Id="rId1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1.m4a"/><Relationship Id="rId1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2.m4a"/><Relationship Id="rId1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3.m4a"/><Relationship Id="rId1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4.m4a"/><Relationship Id="rId1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microsoft.com/office/2007/relationships/media" Target="../media/media15.m4a"/><Relationship Id="rId2" Type="http://schemas.openxmlformats.org/officeDocument/2006/relationships/audio" Target="../media/media15.m4a"/><Relationship Id="rId1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microsoft.com/office/2007/relationships/media" Target="../media/media16.m4a"/><Relationship Id="rId2" Type="http://schemas.openxmlformats.org/officeDocument/2006/relationships/audio" Target="../media/media16.m4a"/><Relationship Id="rId1" Type="http://schemas.openxmlformats.org/officeDocument/2006/relationships/image" Target="../media/image6.GIF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microsoft.com/office/2007/relationships/media" Target="../media/media17.m4a"/><Relationship Id="rId2" Type="http://schemas.openxmlformats.org/officeDocument/2006/relationships/audio" Target="../media/media17.m4a"/><Relationship Id="rId1" Type="http://schemas.openxmlformats.org/officeDocument/2006/relationships/image" Target="../media/image7.GIF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microsoft.com/office/2007/relationships/media" Target="../media/media18.m4a"/><Relationship Id="rId2" Type="http://schemas.openxmlformats.org/officeDocument/2006/relationships/audio" Target="../media/media18.m4a"/><Relationship Id="rId1" Type="http://schemas.openxmlformats.org/officeDocument/2006/relationships/image" Target="../media/image8.GIF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microsoft.com/office/2007/relationships/media" Target="../media/media19.m4a"/><Relationship Id="rId2" Type="http://schemas.openxmlformats.org/officeDocument/2006/relationships/audio" Target="../media/media19.m4a"/><Relationship Id="rId1" Type="http://schemas.openxmlformats.org/officeDocument/2006/relationships/image" Target="../media/image9.GIF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microsoft.com/office/2007/relationships/media" Target="../media/media20.m4a"/><Relationship Id="rId2" Type="http://schemas.openxmlformats.org/officeDocument/2006/relationships/audio" Target="../media/media20.m4a"/><Relationship Id="rId1" Type="http://schemas.openxmlformats.org/officeDocument/2006/relationships/image" Target="../media/image10.GIF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3.m4a"/><Relationship Id="rId1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6.m4a"/><Relationship Id="rId1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7.m4a"/><Relationship Id="rId1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media" Target="../media/media8.m4a"/><Relationship Id="rId4" Type="http://schemas.openxmlformats.org/officeDocument/2006/relationships/audio" Target="../media/media8.m4a"/><Relationship Id="rId3" Type="http://schemas.openxmlformats.org/officeDocument/2006/relationships/image" Target="../media/image4.png"/><Relationship Id="rId2" Type="http://schemas.openxmlformats.org/officeDocument/2006/relationships/customXml" Target="../ink/ink1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9.m4a"/><Relationship Id="rId1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816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70774" y="3810000"/>
          <a:ext cx="8229600" cy="2931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</a:tblGrid>
              <a:tr h="1295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FFFF00"/>
                          </a:solidFill>
                        </a:rPr>
                        <a:t>Node</a:t>
                      </a:r>
                      <a:endParaRPr lang="en-US" sz="1600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FFFF00"/>
                          </a:solidFill>
                        </a:rPr>
                        <a:t>D(S)</a:t>
                      </a:r>
                      <a:endParaRPr lang="en-US" sz="1600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solidFill>
                            <a:srgbClr val="FFFF00"/>
                          </a:solidFill>
                        </a:rPr>
                        <a:t>Prev</a:t>
                      </a:r>
                      <a:endParaRPr lang="en-US" sz="1600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Root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D(S)</a:t>
                      </a:r>
                      <a:endParaRPr lang="en-US" sz="1600" dirty="0"/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Prev</a:t>
                      </a:r>
                      <a:endParaRPr lang="en-US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Node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D(S)</a:t>
                      </a:r>
                      <a:endParaRPr lang="en-US" sz="1600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Prev</a:t>
                      </a:r>
                      <a:endParaRPr lang="en-US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Node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D(S)</a:t>
                      </a:r>
                      <a:endParaRPr lang="en-US" sz="1600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Prev</a:t>
                      </a:r>
                      <a:endParaRPr lang="en-US" sz="1600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  <a:r>
                        <a:rPr lang="en-US" b="1" baseline="30000" dirty="0"/>
                        <a:t>st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B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C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B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E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B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F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5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1257" y="76200"/>
            <a:ext cx="4860544" cy="3622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333"/>
    </mc:Choice>
    <mc:Fallback>
      <p:transition spd="slow" advTm="173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92162"/>
          </a:xfrm>
        </p:spPr>
        <p:txBody>
          <a:bodyPr/>
          <a:lstStyle/>
          <a:p>
            <a:r>
              <a:rPr lang="en-US" dirty="0"/>
              <a:t>DFS terminology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92162"/>
            <a:ext cx="8229600" cy="6065838"/>
          </a:xfrm>
        </p:spPr>
        <p:txBody>
          <a:bodyPr>
            <a:normAutofit/>
          </a:bodyPr>
          <a:lstStyle/>
          <a:p>
            <a:r>
              <a:rPr lang="en-US" sz="2800" dirty="0"/>
              <a:t>Every node has a color (Black, Gray, White)</a:t>
            </a:r>
            <a:endParaRPr lang="en-US" sz="2800" dirty="0"/>
          </a:p>
          <a:p>
            <a:r>
              <a:rPr lang="en-US" sz="2800" dirty="0"/>
              <a:t>Every node has two timestamps.</a:t>
            </a:r>
            <a:endParaRPr lang="en-US" sz="2800" dirty="0"/>
          </a:p>
          <a:p>
            <a:r>
              <a:rPr lang="en-US" sz="2800" dirty="0"/>
              <a:t>First timestamp is </a:t>
            </a:r>
            <a:r>
              <a:rPr lang="en-US" sz="2800" i="1" dirty="0"/>
              <a:t>discovery time</a:t>
            </a:r>
            <a:r>
              <a:rPr lang="en-US" sz="2800" dirty="0"/>
              <a:t> of that node</a:t>
            </a:r>
            <a:endParaRPr lang="en-US" sz="2800" dirty="0"/>
          </a:p>
          <a:p>
            <a:pPr lvl="1"/>
            <a:r>
              <a:rPr lang="en-US" sz="2400" dirty="0"/>
              <a:t>Time when grayed</a:t>
            </a:r>
            <a:endParaRPr lang="en-US" sz="2400" dirty="0"/>
          </a:p>
          <a:p>
            <a:pPr lvl="1"/>
            <a:r>
              <a:rPr lang="en-US" sz="2400" dirty="0"/>
              <a:t>Starts with 1 for start node</a:t>
            </a:r>
            <a:endParaRPr lang="en-US" sz="2400" dirty="0"/>
          </a:p>
          <a:p>
            <a:r>
              <a:rPr lang="en-US" sz="2800" dirty="0"/>
              <a:t>Second timestamp is </a:t>
            </a:r>
            <a:r>
              <a:rPr lang="en-US" sz="2800" i="1" dirty="0"/>
              <a:t>finish time</a:t>
            </a:r>
            <a:r>
              <a:rPr lang="en-US" sz="2800" dirty="0"/>
              <a:t> of that node</a:t>
            </a:r>
            <a:endParaRPr lang="en-US" sz="2800" dirty="0"/>
          </a:p>
          <a:p>
            <a:pPr lvl="1"/>
            <a:r>
              <a:rPr lang="en-US" sz="2400" dirty="0"/>
              <a:t>Time when blackened</a:t>
            </a:r>
            <a:endParaRPr lang="en-US" sz="2400" dirty="0"/>
          </a:p>
          <a:p>
            <a:r>
              <a:rPr lang="en-US" sz="2800" dirty="0"/>
              <a:t>Timestamps are integers, increment by 1.</a:t>
            </a:r>
            <a:endParaRPr lang="en-US" sz="2800" dirty="0"/>
          </a:p>
          <a:p>
            <a:r>
              <a:rPr lang="en-US" sz="2800" dirty="0"/>
              <a:t>Predecessor subgraph G</a:t>
            </a:r>
            <a:r>
              <a:rPr lang="el-GR" sz="2800" baseline="-25000" dirty="0"/>
              <a:t>π</a:t>
            </a:r>
            <a:r>
              <a:rPr lang="en-US" sz="2800" dirty="0"/>
              <a:t> = (V, E</a:t>
            </a:r>
            <a:r>
              <a:rPr lang="el-GR" sz="2800" baseline="-25000" dirty="0"/>
              <a:t>π</a:t>
            </a:r>
            <a:r>
              <a:rPr lang="en-US" sz="2800" dirty="0"/>
              <a:t>) where </a:t>
            </a:r>
            <a:endParaRPr lang="en-US" sz="2800" dirty="0"/>
          </a:p>
          <a:p>
            <a:pPr lvl="1"/>
            <a:r>
              <a:rPr lang="en-US" sz="2400" dirty="0"/>
              <a:t>E</a:t>
            </a:r>
            <a:r>
              <a:rPr lang="el-GR" sz="2400" baseline="-25000" dirty="0"/>
              <a:t>π</a:t>
            </a:r>
            <a:r>
              <a:rPr lang="en-US" sz="2400" dirty="0"/>
              <a:t> = { (</a:t>
            </a:r>
            <a:r>
              <a:rPr lang="en-US" sz="2400" dirty="0">
                <a:sym typeface="Symbol" panose="05050102010706020507" pitchFamily="18" charset="2"/>
              </a:rPr>
              <a:t>v.</a:t>
            </a:r>
            <a:r>
              <a:rPr lang="el-GR" sz="2400" dirty="0">
                <a:sym typeface="Symbol" panose="05050102010706020507" pitchFamily="18" charset="2"/>
              </a:rPr>
              <a:t>π</a:t>
            </a:r>
            <a:r>
              <a:rPr lang="en-US" sz="2400" dirty="0">
                <a:sym typeface="Symbol" panose="05050102010706020507" pitchFamily="18" charset="2"/>
              </a:rPr>
              <a:t> ,v) : v  </a:t>
            </a:r>
            <a:r>
              <a:rPr lang="en-US" sz="2400" dirty="0"/>
              <a:t>V and </a:t>
            </a:r>
            <a:r>
              <a:rPr lang="en-US" sz="2400" dirty="0">
                <a:sym typeface="Symbol" panose="05050102010706020507" pitchFamily="18" charset="2"/>
              </a:rPr>
              <a:t>v.</a:t>
            </a:r>
            <a:r>
              <a:rPr lang="el-GR" sz="2400" dirty="0">
                <a:sym typeface="Symbol" panose="05050102010706020507" pitchFamily="18" charset="2"/>
              </a:rPr>
              <a:t>π</a:t>
            </a:r>
            <a:r>
              <a:rPr lang="en-US" sz="2400" dirty="0">
                <a:sym typeface="Symbol" panose="05050102010706020507" pitchFamily="18" charset="2"/>
              </a:rPr>
              <a:t> ≠  </a:t>
            </a:r>
            <a:r>
              <a:rPr lang="en-US" sz="2400" dirty="0"/>
              <a:t>}</a:t>
            </a:r>
            <a:endParaRPr lang="en-US" sz="2400" dirty="0"/>
          </a:p>
          <a:p>
            <a:pPr lvl="1"/>
            <a:r>
              <a:rPr lang="en-US" sz="2400" dirty="0"/>
              <a:t>We want to find all nodes on the graph, whether or not reachable from the source node.</a:t>
            </a:r>
            <a:endParaRPr lang="en-US" sz="2400" dirty="0"/>
          </a:p>
          <a:p>
            <a:pPr lvl="1"/>
            <a:endParaRPr lang="en-US" sz="2400" dirty="0"/>
          </a:p>
        </p:txBody>
      </p:sp>
      <p:sp>
        <p:nvSpPr>
          <p:cNvPr id="4" name="Ink 3"/>
          <p:cNvSpPr/>
          <p:nvPr/>
        </p:nvSpPr>
        <p:spPr bwMode="auto">
          <a:xfrm>
            <a:off x="2705760" y="1284120"/>
            <a:ext cx="5312880" cy="315720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606"/>
    </mc:Choice>
    <mc:Fallback>
      <p:transition spd="slow" advTm="1356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91200" y="274638"/>
            <a:ext cx="2895600" cy="1630362"/>
          </a:xfrm>
        </p:spPr>
        <p:txBody>
          <a:bodyPr>
            <a:normAutofit/>
          </a:bodyPr>
          <a:lstStyle/>
          <a:p>
            <a:r>
              <a:rPr lang="en-US" dirty="0"/>
              <a:t>DFS pseudocode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0"/>
            <a:ext cx="4038600" cy="6858000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/>
              <a:t>DFS(G)</a:t>
            </a:r>
            <a:endParaRPr lang="en-US" sz="2000" dirty="0"/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 err="1"/>
              <a:t>Foreach</a:t>
            </a:r>
            <a:r>
              <a:rPr lang="en-US" sz="2000" dirty="0"/>
              <a:t> vertex u </a:t>
            </a:r>
            <a:r>
              <a:rPr lang="en-US" sz="2000" dirty="0">
                <a:sym typeface="Symbol" panose="05050102010706020507" pitchFamily="18" charset="2"/>
              </a:rPr>
              <a:t> G.V</a:t>
            </a: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>
                <a:sym typeface="Symbol" panose="05050102010706020507" pitchFamily="18" charset="2"/>
              </a:rPr>
              <a:t>	</a:t>
            </a:r>
            <a:r>
              <a:rPr lang="en-US" sz="2000" dirty="0" err="1">
                <a:sym typeface="Symbol" panose="05050102010706020507" pitchFamily="18" charset="2"/>
              </a:rPr>
              <a:t>u.color</a:t>
            </a:r>
            <a:r>
              <a:rPr lang="en-US" sz="2000" dirty="0">
                <a:sym typeface="Symbol" panose="05050102010706020507" pitchFamily="18" charset="2"/>
              </a:rPr>
              <a:t>=WHITE</a:t>
            </a: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>
                <a:sym typeface="Symbol" panose="05050102010706020507" pitchFamily="18" charset="2"/>
              </a:rPr>
              <a:t>	u.</a:t>
            </a:r>
            <a:r>
              <a:rPr lang="el-GR" sz="2000" dirty="0">
                <a:sym typeface="Symbol" panose="05050102010706020507" pitchFamily="18" charset="2"/>
              </a:rPr>
              <a:t>π</a:t>
            </a:r>
            <a:r>
              <a:rPr lang="en-US" sz="2000" dirty="0">
                <a:sym typeface="Symbol" panose="05050102010706020507" pitchFamily="18" charset="2"/>
              </a:rPr>
              <a:t> = </a:t>
            </a:r>
            <a:r>
              <a:rPr lang="el-GR" sz="2000" dirty="0">
                <a:sym typeface="Symbol" panose="05050102010706020507" pitchFamily="18" charset="2"/>
              </a:rPr>
              <a:t></a:t>
            </a: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>
                <a:sym typeface="Symbol" panose="05050102010706020507" pitchFamily="18" charset="2"/>
              </a:rPr>
              <a:t>time = 0</a:t>
            </a: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 err="1">
                <a:sym typeface="Symbol" panose="05050102010706020507" pitchFamily="18" charset="2"/>
              </a:rPr>
              <a:t>Foreach</a:t>
            </a:r>
            <a:r>
              <a:rPr lang="en-US" sz="2000" dirty="0">
                <a:sym typeface="Symbol" panose="05050102010706020507" pitchFamily="18" charset="2"/>
              </a:rPr>
              <a:t> vertex </a:t>
            </a:r>
            <a:r>
              <a:rPr lang="en-US" sz="2000" dirty="0"/>
              <a:t>u </a:t>
            </a:r>
            <a:r>
              <a:rPr lang="en-US" sz="2000" dirty="0">
                <a:sym typeface="Symbol" panose="05050102010706020507" pitchFamily="18" charset="2"/>
              </a:rPr>
              <a:t> G.V</a:t>
            </a: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>
                <a:sym typeface="Symbol" panose="05050102010706020507" pitchFamily="18" charset="2"/>
              </a:rPr>
              <a:t>	if </a:t>
            </a:r>
            <a:r>
              <a:rPr lang="en-US" sz="2000" dirty="0" err="1">
                <a:sym typeface="Symbol" panose="05050102010706020507" pitchFamily="18" charset="2"/>
              </a:rPr>
              <a:t>u.color</a:t>
            </a:r>
            <a:r>
              <a:rPr lang="en-US" sz="2000" dirty="0">
                <a:sym typeface="Symbol" panose="05050102010706020507" pitchFamily="18" charset="2"/>
              </a:rPr>
              <a:t> == WHITE</a:t>
            </a: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>
                <a:sym typeface="Symbol" panose="05050102010706020507" pitchFamily="18" charset="2"/>
              </a:rPr>
              <a:t>	</a:t>
            </a:r>
            <a:r>
              <a:rPr lang="en-US" sz="2000" dirty="0" err="1">
                <a:sym typeface="Symbol" panose="05050102010706020507" pitchFamily="18" charset="2"/>
              </a:rPr>
              <a:t>DFSvisit</a:t>
            </a:r>
            <a:r>
              <a:rPr lang="en-US" sz="2000" dirty="0">
                <a:sym typeface="Symbol" panose="05050102010706020507" pitchFamily="18" charset="2"/>
              </a:rPr>
              <a:t>(</a:t>
            </a:r>
            <a:r>
              <a:rPr lang="en-US" sz="2000" dirty="0" err="1">
                <a:sym typeface="Symbol" panose="05050102010706020507" pitchFamily="18" charset="2"/>
              </a:rPr>
              <a:t>G,u</a:t>
            </a:r>
            <a:r>
              <a:rPr lang="en-US" sz="2000" dirty="0">
                <a:sym typeface="Symbol" panose="05050102010706020507" pitchFamily="18" charset="2"/>
              </a:rPr>
              <a:t>)</a:t>
            </a: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 err="1">
                <a:sym typeface="Symbol" panose="05050102010706020507" pitchFamily="18" charset="2"/>
              </a:rPr>
              <a:t>DFSvisit</a:t>
            </a:r>
            <a:r>
              <a:rPr lang="en-US" sz="2000" dirty="0">
                <a:sym typeface="Symbol" panose="05050102010706020507" pitchFamily="18" charset="2"/>
              </a:rPr>
              <a:t>(</a:t>
            </a:r>
            <a:r>
              <a:rPr lang="en-US" sz="2000" dirty="0" err="1">
                <a:sym typeface="Symbol" panose="05050102010706020507" pitchFamily="18" charset="2"/>
              </a:rPr>
              <a:t>G,u</a:t>
            </a:r>
            <a:r>
              <a:rPr lang="en-US" sz="2000" dirty="0">
                <a:sym typeface="Symbol" panose="05050102010706020507" pitchFamily="18" charset="2"/>
              </a:rPr>
              <a:t>)</a:t>
            </a: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>
                <a:sym typeface="Symbol" panose="05050102010706020507" pitchFamily="18" charset="2"/>
              </a:rPr>
              <a:t>time=time+1</a:t>
            </a: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 err="1">
                <a:sym typeface="Symbol" panose="05050102010706020507" pitchFamily="18" charset="2"/>
              </a:rPr>
              <a:t>u.d</a:t>
            </a:r>
            <a:r>
              <a:rPr lang="en-US" sz="2000" dirty="0">
                <a:sym typeface="Symbol" panose="05050102010706020507" pitchFamily="18" charset="2"/>
              </a:rPr>
              <a:t>=time</a:t>
            </a: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 err="1">
                <a:sym typeface="Symbol" panose="05050102010706020507" pitchFamily="18" charset="2"/>
              </a:rPr>
              <a:t>u.color</a:t>
            </a:r>
            <a:r>
              <a:rPr lang="en-US" sz="2000" dirty="0">
                <a:sym typeface="Symbol" panose="05050102010706020507" pitchFamily="18" charset="2"/>
              </a:rPr>
              <a:t>=GRAY</a:t>
            </a: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 err="1">
                <a:sym typeface="Symbol" panose="05050102010706020507" pitchFamily="18" charset="2"/>
              </a:rPr>
              <a:t>Foreach</a:t>
            </a:r>
            <a:r>
              <a:rPr lang="en-US" sz="2000" dirty="0">
                <a:sym typeface="Symbol" panose="05050102010706020507" pitchFamily="18" charset="2"/>
              </a:rPr>
              <a:t> v adjacent to v</a:t>
            </a: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>
                <a:sym typeface="Symbol" panose="05050102010706020507" pitchFamily="18" charset="2"/>
              </a:rPr>
              <a:t>	if </a:t>
            </a:r>
            <a:r>
              <a:rPr lang="en-US" sz="2000" dirty="0" err="1">
                <a:sym typeface="Symbol" panose="05050102010706020507" pitchFamily="18" charset="2"/>
              </a:rPr>
              <a:t>v.color</a:t>
            </a:r>
            <a:r>
              <a:rPr lang="en-US" sz="2000" dirty="0">
                <a:sym typeface="Symbol" panose="05050102010706020507" pitchFamily="18" charset="2"/>
              </a:rPr>
              <a:t>=WHITE</a:t>
            </a: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>
                <a:sym typeface="Symbol" panose="05050102010706020507" pitchFamily="18" charset="2"/>
              </a:rPr>
              <a:t>		 v.</a:t>
            </a:r>
            <a:r>
              <a:rPr lang="el-GR" sz="2000" dirty="0">
                <a:sym typeface="Symbol" panose="05050102010706020507" pitchFamily="18" charset="2"/>
              </a:rPr>
              <a:t>π</a:t>
            </a:r>
            <a:r>
              <a:rPr lang="en-US" sz="2000" dirty="0">
                <a:sym typeface="Symbol" panose="05050102010706020507" pitchFamily="18" charset="2"/>
              </a:rPr>
              <a:t> = u</a:t>
            </a: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>
                <a:sym typeface="Symbol" panose="05050102010706020507" pitchFamily="18" charset="2"/>
              </a:rPr>
              <a:t>		</a:t>
            </a:r>
            <a:r>
              <a:rPr lang="en-US" sz="2000" dirty="0" err="1">
                <a:sym typeface="Symbol" panose="05050102010706020507" pitchFamily="18" charset="2"/>
              </a:rPr>
              <a:t>DFSvisit</a:t>
            </a:r>
            <a:r>
              <a:rPr lang="en-US" sz="2000" dirty="0">
                <a:sym typeface="Symbol" panose="05050102010706020507" pitchFamily="18" charset="2"/>
              </a:rPr>
              <a:t>(</a:t>
            </a:r>
            <a:r>
              <a:rPr lang="en-US" sz="2000" dirty="0" err="1">
                <a:sym typeface="Symbol" panose="05050102010706020507" pitchFamily="18" charset="2"/>
              </a:rPr>
              <a:t>G,v</a:t>
            </a:r>
            <a:r>
              <a:rPr lang="en-US" sz="2000" dirty="0">
                <a:sym typeface="Symbol" panose="05050102010706020507" pitchFamily="18" charset="2"/>
              </a:rPr>
              <a:t>)</a:t>
            </a: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 err="1">
                <a:sym typeface="Symbol" panose="05050102010706020507" pitchFamily="18" charset="2"/>
              </a:rPr>
              <a:t>u.color</a:t>
            </a:r>
            <a:r>
              <a:rPr lang="en-US" sz="2000" dirty="0">
                <a:sym typeface="Symbol" panose="05050102010706020507" pitchFamily="18" charset="2"/>
              </a:rPr>
              <a:t>=BLACK</a:t>
            </a: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>
                <a:sym typeface="Symbol" panose="05050102010706020507" pitchFamily="18" charset="2"/>
              </a:rPr>
              <a:t>time=time+1</a:t>
            </a: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 err="1">
                <a:sym typeface="Symbol" panose="05050102010706020507" pitchFamily="18" charset="2"/>
              </a:rPr>
              <a:t>u.f</a:t>
            </a:r>
            <a:r>
              <a:rPr lang="en-US" sz="2000" dirty="0">
                <a:sym typeface="Symbol" panose="05050102010706020507" pitchFamily="18" charset="2"/>
              </a:rPr>
              <a:t>=time</a:t>
            </a: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endParaRPr lang="en-US" sz="2000" dirty="0"/>
          </a:p>
        </p:txBody>
      </p:sp>
      <p:sp>
        <p:nvSpPr>
          <p:cNvPr id="4" name="Ink 3"/>
          <p:cNvSpPr/>
          <p:nvPr/>
        </p:nvSpPr>
        <p:spPr bwMode="auto">
          <a:xfrm>
            <a:off x="208440" y="329040"/>
            <a:ext cx="3510720" cy="631332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578"/>
    </mc:Choice>
    <mc:Fallback>
      <p:transition spd="slow" advTm="1155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/>
          </a:bodyPr>
          <a:lstStyle/>
          <a:p>
            <a:r>
              <a:rPr lang="en-US" dirty="0"/>
              <a:t>DFS on disconnected graphs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35563"/>
          </a:xfrm>
        </p:spPr>
        <p:txBody>
          <a:bodyPr/>
          <a:lstStyle/>
          <a:p>
            <a:r>
              <a:rPr lang="en-US" dirty="0"/>
              <a:t>Suppose you’re doing DFS on a graph and you finish the start node while there are still unexplored (white) nodes left.</a:t>
            </a:r>
            <a:endParaRPr lang="en-US" dirty="0"/>
          </a:p>
          <a:p>
            <a:r>
              <a:rPr lang="en-US" dirty="0"/>
              <a:t>Continue DFS by incrementing timestamp and starting from an unvisited (white) node.</a:t>
            </a:r>
            <a:endParaRPr lang="en-US" dirty="0"/>
          </a:p>
          <a:p>
            <a:r>
              <a:rPr lang="en-US" dirty="0"/>
              <a:t>You may need a rule to decide which node to visit next.</a:t>
            </a:r>
            <a:endParaRPr lang="en-US" dirty="0"/>
          </a:p>
          <a:p>
            <a:pPr lvl="1"/>
            <a:r>
              <a:rPr lang="en-US" dirty="0"/>
              <a:t>In this class, node with value that is lexicographically first.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565"/>
    </mc:Choice>
    <mc:Fallback>
      <p:transition spd="slow" advTm="425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Running Time of DFS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Explore each vertex once.  O(|V|)</a:t>
            </a:r>
            <a:endParaRPr lang="en-US" dirty="0"/>
          </a:p>
          <a:p>
            <a:r>
              <a:rPr lang="en-US" dirty="0"/>
              <a:t>Traverse each edge twice.  O(|E|)</a:t>
            </a:r>
            <a:endParaRPr lang="en-US" dirty="0"/>
          </a:p>
          <a:p>
            <a:r>
              <a:rPr lang="en-US" dirty="0"/>
              <a:t>Total:  O(|V|+|E|)</a:t>
            </a:r>
            <a:endParaRPr lang="en-US" dirty="0"/>
          </a:p>
          <a:p>
            <a:r>
              <a:rPr lang="en-US" dirty="0"/>
              <a:t>Assumes that you know when you’re revisiting a node (check color), so you don’t duplicate work.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963"/>
    </mc:Choice>
    <mc:Fallback>
      <p:transition spd="slow" advTm="329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 of Depth-First Search (DFS)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9560" marR="5080">
              <a:lnSpc>
                <a:spcPct val="103000"/>
              </a:lnSpc>
            </a:pPr>
            <a:r>
              <a:rPr lang="en-US" spc="-50" dirty="0"/>
              <a:t>Does DFS guarantee to find the shortest path or the path with the fewest arcs?</a:t>
            </a:r>
            <a:endParaRPr lang="en-US" spc="-50" dirty="0"/>
          </a:p>
          <a:p>
            <a:pPr marL="289560" marR="5080">
              <a:lnSpc>
                <a:spcPct val="103000"/>
              </a:lnSpc>
            </a:pPr>
            <a:r>
              <a:rPr lang="en-US" spc="-50" dirty="0">
                <a:cs typeface="Tahoma" panose="020B0604030504040204"/>
              </a:rPr>
              <a:t>What happens on infinite graphs or on graphs with cycles if there is a solution?</a:t>
            </a:r>
            <a:endParaRPr lang="en-US" spc="-50" dirty="0">
              <a:cs typeface="Tahoma" panose="020B0604030504040204"/>
            </a:endParaRPr>
          </a:p>
          <a:p>
            <a:pPr marL="289560" marR="5080">
              <a:lnSpc>
                <a:spcPct val="103000"/>
              </a:lnSpc>
            </a:pPr>
            <a:r>
              <a:rPr lang="en-US" spc="-50" dirty="0">
                <a:cs typeface="Tahoma" panose="020B0604030504040204"/>
              </a:rPr>
              <a:t>What is the time complexity as a function of length of the path selected?</a:t>
            </a:r>
            <a:endParaRPr lang="en-US" spc="-50" dirty="0">
              <a:cs typeface="Tahoma" panose="020B0604030504040204"/>
            </a:endParaRPr>
          </a:p>
          <a:p>
            <a:pPr marL="289560" marR="5080">
              <a:lnSpc>
                <a:spcPct val="103000"/>
              </a:lnSpc>
            </a:pPr>
            <a:r>
              <a:rPr lang="en-US" spc="-50" dirty="0">
                <a:cs typeface="Tahoma" panose="020B0604030504040204"/>
              </a:rPr>
              <a:t>What is the space complexity as a function of length of the path selected?</a:t>
            </a:r>
            <a:endParaRPr lang="en-US" dirty="0">
              <a:cs typeface="Tahoma" panose="020B0604030504040204"/>
            </a:endParaRPr>
          </a:p>
          <a:p>
            <a:pPr marL="289560" marR="5080">
              <a:lnSpc>
                <a:spcPct val="103000"/>
              </a:lnSpc>
            </a:pPr>
            <a:endParaRPr lang="en-US" spc="-45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3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54"/>
    </mc:Choice>
    <mc:Fallback>
      <p:transition spd="slow" advTm="134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92162"/>
          </a:xfrm>
        </p:spPr>
        <p:txBody>
          <a:bodyPr/>
          <a:lstStyle/>
          <a:p>
            <a:r>
              <a:rPr lang="en-US" dirty="0"/>
              <a:t>DFS:  Discover/finishing “times”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600" dirty="0"/>
              <a:t>DPV, Fig. 3.7</a:t>
            </a:r>
            <a:endParaRPr lang="en-US" sz="16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67" y="710542"/>
            <a:ext cx="9004333" cy="6357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Ink 5"/>
          <p:cNvSpPr/>
          <p:nvPr/>
        </p:nvSpPr>
        <p:spPr bwMode="auto">
          <a:xfrm>
            <a:off x="553680" y="1042200"/>
            <a:ext cx="8221680" cy="5624640"/>
          </a:xfrm>
          <a:prstGeom prst="rect">
            <a:avLst/>
          </a:prstGeom>
        </p:spPr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6229"/>
    </mc:Choice>
    <mc:Fallback>
      <p:transition spd="slow" advTm="246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DFS Example – Step 1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66" y="1065994"/>
            <a:ext cx="3420533" cy="2972606"/>
          </a:xfrm>
        </p:spPr>
      </p:pic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4732019" y="1447800"/>
          <a:ext cx="3108960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54480"/>
                <a:gridCol w="388620"/>
                <a:gridCol w="388620"/>
                <a:gridCol w="388620"/>
                <a:gridCol w="388620"/>
              </a:tblGrid>
              <a:tr h="3736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Vertex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A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B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C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D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7038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Discovery Time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7038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Finishing Time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732018" y="2895600"/>
          <a:ext cx="3108961" cy="6400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60629"/>
                <a:gridCol w="374722"/>
                <a:gridCol w="374722"/>
                <a:gridCol w="374722"/>
                <a:gridCol w="374722"/>
                <a:gridCol w="374722"/>
                <a:gridCol w="374722"/>
              </a:tblGrid>
              <a:tr h="32004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dirty="0">
                          <a:effectLst/>
                        </a:rPr>
                        <a:t>Edge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AB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marL="27305" marR="27305" marT="0" marB="0" anchor="ctr"/>
                </a:tc>
              </a:tr>
              <a:tr h="32004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>
                          <a:effectLst/>
                        </a:rPr>
                        <a:t>Type (BCFT)</a:t>
                      </a:r>
                      <a:endParaRPr lang="en-US" sz="16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</a:tr>
            </a:tbl>
          </a:graphicData>
        </a:graphic>
      </p:graphicFrame>
      <p:sp>
        <p:nvSpPr>
          <p:cNvPr id="3" name="Ink 2"/>
          <p:cNvSpPr/>
          <p:nvPr/>
        </p:nvSpPr>
        <p:spPr bwMode="auto">
          <a:xfrm>
            <a:off x="2085480" y="1376640"/>
            <a:ext cx="4494240" cy="325296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615"/>
    </mc:Choice>
    <mc:Fallback>
      <p:transition spd="slow" advTm="636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DFS Example – Step 2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4732019" y="1447800"/>
          <a:ext cx="3108960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54480"/>
                <a:gridCol w="388620"/>
                <a:gridCol w="388620"/>
                <a:gridCol w="388620"/>
                <a:gridCol w="388620"/>
              </a:tblGrid>
              <a:tr h="3736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Vertex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A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B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C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D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7038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Discovery Time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7038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Finishing Time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732018" y="2895600"/>
          <a:ext cx="3108961" cy="6400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60629"/>
                <a:gridCol w="374722"/>
                <a:gridCol w="374722"/>
                <a:gridCol w="374722"/>
                <a:gridCol w="374722"/>
                <a:gridCol w="374722"/>
                <a:gridCol w="374722"/>
              </a:tblGrid>
              <a:tr h="32004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dirty="0">
                          <a:effectLst/>
                        </a:rPr>
                        <a:t>Edge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AB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AC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BA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BC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BD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DC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</a:tr>
              <a:tr h="32004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>
                          <a:effectLst/>
                        </a:rPr>
                        <a:t>Type (BCFT)</a:t>
                      </a:r>
                      <a:endParaRPr lang="en-US" sz="16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T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</a:tr>
            </a:tbl>
          </a:graphicData>
        </a:graphic>
      </p:graphicFrame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143000"/>
            <a:ext cx="3962400" cy="3443514"/>
          </a:xfrm>
        </p:spPr>
      </p:pic>
      <p:sp>
        <p:nvSpPr>
          <p:cNvPr id="4" name="Ink 3"/>
          <p:cNvSpPr/>
          <p:nvPr/>
        </p:nvSpPr>
        <p:spPr bwMode="auto">
          <a:xfrm>
            <a:off x="771480" y="2570040"/>
            <a:ext cx="101160" cy="1404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625"/>
    </mc:Choice>
    <mc:Fallback>
      <p:transition spd="slow" advTm="366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DFS Example – Step 3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4732019" y="1447800"/>
          <a:ext cx="3108960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54480"/>
                <a:gridCol w="388620"/>
                <a:gridCol w="388620"/>
                <a:gridCol w="388620"/>
                <a:gridCol w="388620"/>
              </a:tblGrid>
              <a:tr h="3736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Vertex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A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B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C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D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7038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Discovery Time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7038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Finishing Time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732018" y="2895600"/>
          <a:ext cx="3108961" cy="6400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60629"/>
                <a:gridCol w="374722"/>
                <a:gridCol w="374722"/>
                <a:gridCol w="374722"/>
                <a:gridCol w="374722"/>
                <a:gridCol w="374722"/>
                <a:gridCol w="374722"/>
              </a:tblGrid>
              <a:tr h="32004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dirty="0">
                          <a:effectLst/>
                        </a:rPr>
                        <a:t>Edge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AB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AC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BA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BC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BD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DC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</a:tr>
              <a:tr h="32004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>
                          <a:effectLst/>
                        </a:rPr>
                        <a:t>Type (BCFT)</a:t>
                      </a:r>
                      <a:endParaRPr lang="en-US" sz="16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T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T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</a:tr>
            </a:tbl>
          </a:graphicData>
        </a:graphic>
      </p:graphicFrame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19200"/>
            <a:ext cx="4038600" cy="3509736"/>
          </a:xfrm>
        </p:spPr>
      </p:pic>
      <p:sp>
        <p:nvSpPr>
          <p:cNvPr id="5" name="Ink 4"/>
          <p:cNvSpPr/>
          <p:nvPr/>
        </p:nvSpPr>
        <p:spPr bwMode="auto">
          <a:xfrm>
            <a:off x="4212360" y="2036520"/>
            <a:ext cx="3202920" cy="141876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154"/>
    </mc:Choice>
    <mc:Fallback>
      <p:transition spd="slow" advTm="331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DFS Example – Step 4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4732019" y="1447800"/>
          <a:ext cx="3108960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54480"/>
                <a:gridCol w="388620"/>
                <a:gridCol w="388620"/>
                <a:gridCol w="388620"/>
                <a:gridCol w="388620"/>
              </a:tblGrid>
              <a:tr h="3736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Vertex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A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B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C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D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7038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Discovery Time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7038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Finishing Time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732018" y="2895600"/>
          <a:ext cx="3108961" cy="6400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60629"/>
                <a:gridCol w="374722"/>
                <a:gridCol w="374722"/>
                <a:gridCol w="374722"/>
                <a:gridCol w="374722"/>
                <a:gridCol w="374722"/>
                <a:gridCol w="374722"/>
              </a:tblGrid>
              <a:tr h="32004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dirty="0">
                          <a:effectLst/>
                        </a:rPr>
                        <a:t>Edge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AB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AC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BA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BC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BD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DC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</a:tr>
              <a:tr h="32004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>
                          <a:effectLst/>
                        </a:rPr>
                        <a:t>Type (BCFT)</a:t>
                      </a:r>
                      <a:endParaRPr lang="en-US" sz="16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T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T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</a:tr>
            </a:tbl>
          </a:graphicData>
        </a:graphic>
      </p:graphicFrame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066800"/>
            <a:ext cx="3962400" cy="3443514"/>
          </a:xfrm>
        </p:spPr>
      </p:pic>
      <p:sp>
        <p:nvSpPr>
          <p:cNvPr id="3" name="Ink 2"/>
          <p:cNvSpPr/>
          <p:nvPr/>
        </p:nvSpPr>
        <p:spPr bwMode="auto">
          <a:xfrm>
            <a:off x="1071360" y="2339640"/>
            <a:ext cx="6319080" cy="507600"/>
          </a:xfrm>
          <a:prstGeom prst="rect">
            <a:avLst/>
          </a:prstGeom>
        </p:spPr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094"/>
    </mc:Choice>
    <mc:Fallback>
      <p:transition spd="slow" advTm="31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dirty="0"/>
              <a:t>Pseudocode:  full search [</a:t>
            </a:r>
            <a:r>
              <a:rPr lang="en-US" dirty="0" err="1"/>
              <a:t>Djikstra</a:t>
            </a:r>
            <a:r>
              <a:rPr lang="en-US" dirty="0"/>
              <a:t>]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5287962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LCFS/Dijkstra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G,w,s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Initialize-search( G, s 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S =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   </a:t>
            </a:r>
            <a:r>
              <a:rPr lang="en-US" sz="2000" i="1" dirty="0">
                <a:cs typeface="Courier New" panose="02070309020205020404" pitchFamily="49" charset="0"/>
                <a:sym typeface="Symbol" panose="05050102010706020507"/>
              </a:rPr>
              <a:t>// Set of completed nodes.</a:t>
            </a:r>
            <a:endParaRPr lang="en-US" sz="2000" i="1" dirty="0"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Q = 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Enqueue(Q,s)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While Q != 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u = Extract-Min(Q)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 = S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 {u}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Record distance to u and predecessor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for each node v 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G.Adj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[u]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    if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v.d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&gt;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u.d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+ w(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u,v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))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       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v.d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=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u.d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+ w(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u,v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        v. = u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        if v is not on the queue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            Enqueue(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Q,v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buNone/>
            </a:pP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Ink 7"/>
          <p:cNvSpPr/>
          <p:nvPr/>
        </p:nvSpPr>
        <p:spPr bwMode="auto">
          <a:xfrm>
            <a:off x="1255320" y="2844360"/>
            <a:ext cx="7398000" cy="2442240"/>
          </a:xfrm>
          <a:prstGeom prst="rect">
            <a:avLst/>
          </a:prstGeom>
        </p:spPr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9795"/>
    </mc:Choice>
    <mc:Fallback>
      <p:transition spd="slow" advTm="1397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DFS Example – Step 5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4732019" y="1447800"/>
          <a:ext cx="3108960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54480"/>
                <a:gridCol w="388620"/>
                <a:gridCol w="388620"/>
                <a:gridCol w="388620"/>
                <a:gridCol w="388620"/>
              </a:tblGrid>
              <a:tr h="373628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Vertex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A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B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C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D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7038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Discovery Time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27038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Finishing Time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4732018" y="2895600"/>
          <a:ext cx="3108961" cy="6400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60629"/>
                <a:gridCol w="374722"/>
                <a:gridCol w="374722"/>
                <a:gridCol w="374722"/>
                <a:gridCol w="374722"/>
                <a:gridCol w="374722"/>
                <a:gridCol w="374722"/>
              </a:tblGrid>
              <a:tr h="32004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 dirty="0">
                          <a:effectLst/>
                        </a:rPr>
                        <a:t>Edge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AB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AC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BA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BC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BD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DC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 anchor="ctr"/>
                </a:tc>
              </a:tr>
              <a:tr h="32004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200">
                          <a:effectLst/>
                        </a:rPr>
                        <a:t>Type (BCFT)</a:t>
                      </a:r>
                      <a:endParaRPr lang="en-US" sz="16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T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T</a:t>
                      </a: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6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27305" marR="27305" marT="0" marB="0"/>
                </a:tc>
              </a:tr>
            </a:tbl>
          </a:graphicData>
        </a:graphic>
      </p:graphicFrame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066800"/>
            <a:ext cx="4038600" cy="3509736"/>
          </a:xfrm>
        </p:spPr>
      </p:pic>
      <p:sp>
        <p:nvSpPr>
          <p:cNvPr id="3" name="Ink 2"/>
          <p:cNvSpPr/>
          <p:nvPr/>
        </p:nvSpPr>
        <p:spPr bwMode="auto">
          <a:xfrm>
            <a:off x="790920" y="2009160"/>
            <a:ext cx="6927840" cy="223848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868"/>
    </mc:Choice>
    <mc:Fallback>
      <p:transition spd="slow" advTm="338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dirty="0"/>
              <a:t>Pseudocode:  Goal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LCFS/Dijkstra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G,w,s,goal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Initialize-search( G, s 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S =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   </a:t>
            </a:r>
            <a:r>
              <a:rPr lang="en-US" sz="2000" i="1" dirty="0">
                <a:cs typeface="Courier New" panose="02070309020205020404" pitchFamily="49" charset="0"/>
                <a:sym typeface="Symbol" panose="05050102010706020507"/>
              </a:rPr>
              <a:t>// Set of completed nodes.</a:t>
            </a:r>
            <a:endParaRPr lang="en-US" sz="2000" i="1" dirty="0"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Q = 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Enqueue(Q,s)   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While Q != 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u = Extract-Min(Q)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 = S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 {u}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if (u = goal)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    halt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for each node v 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G.Adj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[u]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    if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v.d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&gt;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u.d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+ w(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u,v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))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       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v.d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=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u.d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+ w(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u,v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        v. = u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        if v is not on the queue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            Enqueue(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Q,v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Ink 4"/>
          <p:cNvSpPr/>
          <p:nvPr/>
        </p:nvSpPr>
        <p:spPr bwMode="auto">
          <a:xfrm>
            <a:off x="1751400" y="3616920"/>
            <a:ext cx="2039400" cy="32580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828"/>
    </mc:Choice>
    <mc:Fallback>
      <p:transition spd="slow" advTm="308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dirty="0"/>
              <a:t>Comment on the pseudocode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LCFS/Dijkstra 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G,w,s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Initialize-search( G, s )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S =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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Q = G.V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While Q != 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u = Extract-Min(Q)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S = S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 {u}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Record distance to u and predecessor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for each node v 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G.Adj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[u]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    if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v.d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&gt; 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u.d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+ w(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u,v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))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      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v.d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u.d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+ w(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u,v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)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        v. = u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>
              <a:spcBef>
                <a:spcPts val="600"/>
              </a:spcBef>
            </a:pPr>
            <a:r>
              <a:rPr lang="en-US" sz="2000" dirty="0">
                <a:cs typeface="Courier New" panose="02070309020205020404" pitchFamily="49" charset="0"/>
                <a:sym typeface="Symbol" panose="05050102010706020507"/>
              </a:rPr>
              <a:t>The </a:t>
            </a:r>
            <a:r>
              <a:rPr lang="en-US" sz="2000" dirty="0" err="1">
                <a:cs typeface="Courier New" panose="02070309020205020404" pitchFamily="49" charset="0"/>
                <a:sym typeface="Symbol" panose="05050102010706020507"/>
              </a:rPr>
              <a:t>Cormen</a:t>
            </a:r>
            <a:r>
              <a:rPr lang="en-US" sz="2000" dirty="0">
                <a:cs typeface="Courier New" panose="02070309020205020404" pitchFamily="49" charset="0"/>
                <a:sym typeface="Symbol" panose="05050102010706020507"/>
              </a:rPr>
              <a:t> text, and many classical Dijkstra’s algorithm texts, enqueues the entire graph at the beginning.  This is a little more efficient than my pseudocode, but it only works if you can store the entire graph in memory.</a:t>
            </a:r>
            <a:endParaRPr lang="en-US" sz="2000" dirty="0">
              <a:cs typeface="Courier New" panose="02070309020205020404" pitchFamily="49" charset="0"/>
              <a:sym typeface="Symbol" panose="05050102010706020507"/>
            </a:endParaRPr>
          </a:p>
          <a:p>
            <a:pPr>
              <a:spcBef>
                <a:spcPts val="600"/>
              </a:spcBef>
            </a:pPr>
            <a:r>
              <a:rPr lang="en-US" sz="2000" dirty="0">
                <a:cs typeface="Courier New" panose="02070309020205020404" pitchFamily="49" charset="0"/>
                <a:sym typeface="Symbol" panose="05050102010706020507"/>
              </a:rPr>
              <a:t>Sometimes you are building a graph as you go, and you may not be storing the whole thing.</a:t>
            </a:r>
            <a:endParaRPr lang="en-US" sz="2000" dirty="0">
              <a:cs typeface="Courier New" panose="02070309020205020404" pitchFamily="49" charset="0"/>
            </a:endParaRPr>
          </a:p>
        </p:txBody>
      </p:sp>
      <p:sp>
        <p:nvSpPr>
          <p:cNvPr id="5" name="Ink 4"/>
          <p:cNvSpPr/>
          <p:nvPr/>
        </p:nvSpPr>
        <p:spPr bwMode="auto">
          <a:xfrm>
            <a:off x="950760" y="4618080"/>
            <a:ext cx="7443360" cy="80136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032"/>
    </mc:Choice>
    <mc:Fallback>
      <p:transition spd="slow" advTm="71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/>
          </a:bodyPr>
          <a:lstStyle/>
          <a:p>
            <a:r>
              <a:rPr lang="en-US" dirty="0"/>
              <a:t>LCFS/Dijkstra’s Algorithm, Running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59363"/>
          </a:xfrm>
        </p:spPr>
        <p:txBody>
          <a:bodyPr>
            <a:normAutofit/>
          </a:bodyPr>
          <a:lstStyle/>
          <a:p>
            <a:r>
              <a:rPr lang="en-US" sz="2800" dirty="0"/>
              <a:t>Depends on implementation of the priority queue</a:t>
            </a:r>
            <a:endParaRPr lang="en-US" sz="2800" dirty="0"/>
          </a:p>
          <a:p>
            <a:r>
              <a:rPr lang="en-US" sz="2800" dirty="0"/>
              <a:t>Array implementation: O(V</a:t>
            </a:r>
            <a:r>
              <a:rPr lang="en-US" sz="2800" baseline="30000" dirty="0"/>
              <a:t>2</a:t>
            </a:r>
            <a:r>
              <a:rPr lang="en-US" sz="2800" dirty="0"/>
              <a:t>+E) = O(V</a:t>
            </a:r>
            <a:r>
              <a:rPr lang="en-US" sz="2800" baseline="30000" dirty="0"/>
              <a:t>2</a:t>
            </a:r>
            <a:r>
              <a:rPr lang="en-US" sz="2800" dirty="0"/>
              <a:t>)</a:t>
            </a:r>
            <a:endParaRPr lang="en-US" sz="2800" dirty="0"/>
          </a:p>
          <a:p>
            <a:pPr lvl="1"/>
            <a:r>
              <a:rPr lang="en-US" sz="2400" dirty="0"/>
              <a:t>Insert is O(1), called O(V) times</a:t>
            </a:r>
            <a:endParaRPr lang="en-US" sz="2400" dirty="0"/>
          </a:p>
          <a:p>
            <a:pPr lvl="1"/>
            <a:r>
              <a:rPr lang="en-US" sz="2400" dirty="0"/>
              <a:t>Relax edge is O(1), called O(E) times</a:t>
            </a:r>
            <a:endParaRPr lang="en-US" sz="2400" dirty="0"/>
          </a:p>
          <a:p>
            <a:pPr lvl="1"/>
            <a:r>
              <a:rPr lang="en-US" sz="2400" dirty="0"/>
              <a:t>Extract-Min is O(V), called O(V) times</a:t>
            </a:r>
            <a:endParaRPr lang="en-US" sz="2400" dirty="0"/>
          </a:p>
          <a:p>
            <a:pPr lvl="2"/>
            <a:r>
              <a:rPr lang="en-US" dirty="0"/>
              <a:t>Keep priority queue sorted, O(V lg V)</a:t>
            </a:r>
            <a:endParaRPr lang="en-US" dirty="0"/>
          </a:p>
          <a:p>
            <a:pPr lvl="3"/>
            <a:r>
              <a:rPr lang="en-US" dirty="0"/>
              <a:t>BUT possible if you change one element to re-sort in O(V)</a:t>
            </a:r>
            <a:endParaRPr lang="en-US" dirty="0"/>
          </a:p>
          <a:p>
            <a:r>
              <a:rPr lang="en-US" dirty="0"/>
              <a:t>So with initial sort O(V lg V)</a:t>
            </a:r>
            <a:endParaRPr lang="en-US" dirty="0"/>
          </a:p>
          <a:p>
            <a:r>
              <a:rPr lang="en-US" dirty="0"/>
              <a:t>O(V) + O(E) + O(V lg V) + O(V</a:t>
            </a:r>
            <a:r>
              <a:rPr lang="en-US" baseline="30000" dirty="0"/>
              <a:t>2</a:t>
            </a:r>
            <a:r>
              <a:rPr lang="en-US" dirty="0"/>
              <a:t>) = O(V</a:t>
            </a:r>
            <a:r>
              <a:rPr lang="en-US" baseline="30000" dirty="0"/>
              <a:t>2</a:t>
            </a:r>
            <a:r>
              <a:rPr lang="en-US" dirty="0"/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4" name="Ink 3"/>
          <p:cNvSpPr/>
          <p:nvPr/>
        </p:nvSpPr>
        <p:spPr bwMode="auto">
          <a:xfrm>
            <a:off x="4315680" y="1634040"/>
            <a:ext cx="4841280" cy="60768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369"/>
    </mc:Choice>
    <mc:Fallback>
      <p:transition spd="slow" advTm="1613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/>
          </a:bodyPr>
          <a:lstStyle/>
          <a:p>
            <a:r>
              <a:rPr lang="en-US" dirty="0"/>
              <a:t>LCFS/Dijkstra’s Algorithm, Running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59363"/>
          </a:xfrm>
        </p:spPr>
        <p:txBody>
          <a:bodyPr>
            <a:normAutofit/>
          </a:bodyPr>
          <a:lstStyle/>
          <a:p>
            <a:r>
              <a:rPr lang="en-US" dirty="0"/>
              <a:t>Binary Heap implementation: O(E lg V)</a:t>
            </a:r>
            <a:endParaRPr lang="en-US" dirty="0"/>
          </a:p>
          <a:p>
            <a:pPr lvl="1"/>
            <a:r>
              <a:rPr lang="en-US" sz="2400" dirty="0"/>
              <a:t>Insert is O(V), called once</a:t>
            </a:r>
            <a:endParaRPr lang="en-US" sz="2400" dirty="0"/>
          </a:p>
          <a:p>
            <a:pPr lvl="1"/>
            <a:r>
              <a:rPr lang="en-US" sz="2400" dirty="0"/>
              <a:t>Decrease-Key is O(lg V), called O(E) times</a:t>
            </a:r>
            <a:endParaRPr lang="en-US" sz="2400" dirty="0"/>
          </a:p>
          <a:p>
            <a:pPr lvl="2"/>
            <a:r>
              <a:rPr lang="en-US" dirty="0"/>
              <a:t>Every new edge could get you a shorted distance to a node</a:t>
            </a:r>
            <a:endParaRPr lang="en-US" dirty="0"/>
          </a:p>
          <a:p>
            <a:pPr lvl="1"/>
            <a:r>
              <a:rPr lang="en-US" sz="2400" dirty="0"/>
              <a:t>Extract-Min is O(lg V), called O(V) times</a:t>
            </a:r>
            <a:endParaRPr lang="en-US" sz="2400" dirty="0"/>
          </a:p>
          <a:p>
            <a:pPr lvl="1"/>
            <a:r>
              <a:rPr lang="en-US" dirty="0"/>
              <a:t>O(V) + O(E </a:t>
            </a:r>
            <a:r>
              <a:rPr lang="en-US" dirty="0" err="1"/>
              <a:t>lf</a:t>
            </a:r>
            <a:r>
              <a:rPr lang="en-US" dirty="0"/>
              <a:t> V) + O(V lg V) = O(E lg V)</a:t>
            </a:r>
            <a:endParaRPr lang="en-US" dirty="0"/>
          </a:p>
          <a:p>
            <a:pPr lvl="2"/>
            <a:r>
              <a:rPr lang="en-US" dirty="0"/>
              <a:t>Since E &gt; V, usually</a:t>
            </a:r>
            <a:endParaRPr lang="en-US" dirty="0"/>
          </a:p>
          <a:p>
            <a:r>
              <a:rPr lang="en-US" dirty="0"/>
              <a:t>Java’s Priority Queue class uses a heap.</a:t>
            </a:r>
            <a:endParaRPr lang="en-US" dirty="0"/>
          </a:p>
          <a:p>
            <a:endParaRPr lang="en-US" dirty="0"/>
          </a:p>
        </p:txBody>
      </p:sp>
      <p:sp>
        <p:nvSpPr>
          <p:cNvPr id="5" name="Ink 4"/>
          <p:cNvSpPr/>
          <p:nvPr/>
        </p:nvSpPr>
        <p:spPr bwMode="auto">
          <a:xfrm>
            <a:off x="887400" y="1466280"/>
            <a:ext cx="5697000" cy="227052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139"/>
    </mc:Choice>
    <mc:Fallback>
      <p:transition spd="slow" advTm="1581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Depth-First Search (DFS)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9560" marR="5080">
              <a:lnSpc>
                <a:spcPct val="103000"/>
              </a:lnSpc>
            </a:pPr>
            <a:r>
              <a:rPr lang="en-US" spc="-50" dirty="0"/>
              <a:t>Depth-First Search (DFS) treats the frontier as a stack.</a:t>
            </a:r>
            <a:endParaRPr lang="en-US" spc="-50" dirty="0"/>
          </a:p>
          <a:p>
            <a:pPr marL="289560" marR="5080">
              <a:lnSpc>
                <a:spcPct val="103000"/>
              </a:lnSpc>
            </a:pPr>
            <a:r>
              <a:rPr lang="en-US" spc="-50" dirty="0"/>
              <a:t>It always selects one of the last elements added to the frontier.</a:t>
            </a:r>
            <a:endParaRPr lang="en-US" spc="-50" dirty="0"/>
          </a:p>
          <a:p>
            <a:pPr marL="287655" marR="5080">
              <a:lnSpc>
                <a:spcPct val="113000"/>
              </a:lnSpc>
              <a:spcBef>
                <a:spcPts val="160"/>
              </a:spcBef>
            </a:pPr>
            <a:r>
              <a:rPr lang="en-US" spc="-65" dirty="0"/>
              <a:t>If</a:t>
            </a:r>
            <a:r>
              <a:rPr lang="en-US" spc="15" dirty="0"/>
              <a:t> </a:t>
            </a:r>
            <a:r>
              <a:rPr lang="en-US" spc="-45" dirty="0"/>
              <a:t>the</a:t>
            </a:r>
            <a:r>
              <a:rPr lang="en-US" spc="20" dirty="0"/>
              <a:t> </a:t>
            </a:r>
            <a:r>
              <a:rPr lang="en-US" spc="-15" dirty="0"/>
              <a:t>list</a:t>
            </a:r>
            <a:r>
              <a:rPr lang="en-US" spc="15" dirty="0"/>
              <a:t> </a:t>
            </a:r>
            <a:r>
              <a:rPr lang="en-US" spc="-40" dirty="0"/>
              <a:t>of</a:t>
            </a:r>
            <a:r>
              <a:rPr lang="en-US" spc="15" dirty="0"/>
              <a:t> </a:t>
            </a:r>
            <a:r>
              <a:rPr lang="en-US" spc="-45" dirty="0"/>
              <a:t>paths</a:t>
            </a:r>
            <a:r>
              <a:rPr lang="en-US" spc="15" dirty="0"/>
              <a:t> </a:t>
            </a:r>
            <a:r>
              <a:rPr lang="en-US" spc="-55" dirty="0"/>
              <a:t>on</a:t>
            </a:r>
            <a:r>
              <a:rPr lang="en-US" spc="15" dirty="0"/>
              <a:t> </a:t>
            </a:r>
            <a:r>
              <a:rPr lang="en-US" spc="-45" dirty="0"/>
              <a:t>the</a:t>
            </a:r>
            <a:r>
              <a:rPr lang="en-US" spc="20" dirty="0"/>
              <a:t> </a:t>
            </a:r>
            <a:r>
              <a:rPr lang="en-US" spc="-35" dirty="0"/>
              <a:t>frontier</a:t>
            </a:r>
            <a:r>
              <a:rPr lang="en-US" spc="15" dirty="0"/>
              <a:t> </a:t>
            </a:r>
            <a:r>
              <a:rPr lang="en-US" spc="-35" dirty="0"/>
              <a:t>is</a:t>
            </a:r>
            <a:r>
              <a:rPr lang="en-US" spc="20" dirty="0"/>
              <a:t> </a:t>
            </a:r>
            <a:r>
              <a:rPr lang="en-US" spc="-110" dirty="0"/>
              <a:t>[</a:t>
            </a:r>
            <a:r>
              <a:rPr lang="en-US" i="1" spc="-20" dirty="0">
                <a:latin typeface="Cambria" panose="02040503050406030204"/>
                <a:cs typeface="Cambria" panose="02040503050406030204"/>
              </a:rPr>
              <a:t>p</a:t>
            </a:r>
            <a:r>
              <a:rPr lang="en-US" sz="3200" spc="44" baseline="-25000" dirty="0">
                <a:latin typeface="Tahoma" panose="020B0604030504040204"/>
                <a:cs typeface="Tahoma" panose="020B0604030504040204"/>
              </a:rPr>
              <a:t>1</a:t>
            </a:r>
            <a:r>
              <a:rPr lang="en-US" i="1" spc="-10" dirty="0">
                <a:latin typeface="Arial" panose="020B0604020202020204"/>
                <a:cs typeface="Arial" panose="020B0604020202020204"/>
              </a:rPr>
              <a:t>,</a:t>
            </a:r>
            <a:r>
              <a:rPr lang="en-US" i="1" spc="-125" dirty="0">
                <a:latin typeface="Arial" panose="020B0604020202020204"/>
                <a:cs typeface="Arial" panose="020B0604020202020204"/>
              </a:rPr>
              <a:t> </a:t>
            </a:r>
            <a:r>
              <a:rPr lang="en-US" i="1" spc="-20" dirty="0">
                <a:latin typeface="Cambria" panose="02040503050406030204"/>
                <a:cs typeface="Cambria" panose="02040503050406030204"/>
              </a:rPr>
              <a:t>p</a:t>
            </a:r>
            <a:r>
              <a:rPr lang="en-US" sz="3200" spc="44" baseline="-10000" dirty="0">
                <a:latin typeface="Tahoma" panose="020B0604030504040204"/>
                <a:cs typeface="Tahoma" panose="020B0604030504040204"/>
              </a:rPr>
              <a:t>2</a:t>
            </a:r>
            <a:r>
              <a:rPr lang="en-US" i="1" spc="-10" dirty="0">
                <a:latin typeface="Arial" panose="020B0604020202020204"/>
                <a:cs typeface="Arial" panose="020B0604020202020204"/>
              </a:rPr>
              <a:t>,</a:t>
            </a:r>
            <a:r>
              <a:rPr lang="en-US" i="1" spc="-125" dirty="0">
                <a:latin typeface="Arial" panose="020B0604020202020204"/>
                <a:cs typeface="Arial" panose="020B0604020202020204"/>
              </a:rPr>
              <a:t> </a:t>
            </a:r>
            <a:r>
              <a:rPr lang="en-US" i="1" spc="-10" dirty="0">
                <a:latin typeface="Arial" panose="020B0604020202020204"/>
                <a:cs typeface="Arial" panose="020B0604020202020204"/>
              </a:rPr>
              <a:t>.</a:t>
            </a:r>
            <a:r>
              <a:rPr lang="en-US" i="1" spc="-125" dirty="0">
                <a:latin typeface="Arial" panose="020B0604020202020204"/>
                <a:cs typeface="Arial" panose="020B0604020202020204"/>
              </a:rPr>
              <a:t> </a:t>
            </a:r>
            <a:r>
              <a:rPr lang="en-US" i="1" spc="-10" dirty="0">
                <a:latin typeface="Arial" panose="020B0604020202020204"/>
                <a:cs typeface="Arial" panose="020B0604020202020204"/>
              </a:rPr>
              <a:t>.</a:t>
            </a:r>
            <a:r>
              <a:rPr lang="en-US" i="1" spc="-125" dirty="0">
                <a:latin typeface="Arial" panose="020B0604020202020204"/>
                <a:cs typeface="Arial" panose="020B0604020202020204"/>
              </a:rPr>
              <a:t> </a:t>
            </a:r>
            <a:r>
              <a:rPr lang="en-US" i="1" spc="-10" dirty="0">
                <a:latin typeface="Arial" panose="020B0604020202020204"/>
                <a:cs typeface="Arial" panose="020B0604020202020204"/>
              </a:rPr>
              <a:t>.</a:t>
            </a:r>
            <a:r>
              <a:rPr lang="en-US" spc="-110" dirty="0"/>
              <a:t>]</a:t>
            </a:r>
            <a:endParaRPr lang="en-US" spc="-110" dirty="0"/>
          </a:p>
          <a:p>
            <a:pPr marL="564515" marR="85725" indent="-137160">
              <a:lnSpc>
                <a:spcPct val="100000"/>
              </a:lnSpc>
              <a:spcBef>
                <a:spcPts val="175"/>
              </a:spcBef>
            </a:pPr>
            <a:r>
              <a:rPr lang="en-US" sz="2400" i="1" spc="-20" dirty="0">
                <a:latin typeface="Cambria" panose="02040503050406030204"/>
                <a:cs typeface="Cambria" panose="02040503050406030204"/>
              </a:rPr>
              <a:t>p</a:t>
            </a:r>
            <a:r>
              <a:rPr lang="en-US" spc="-30" baseline="-25000" dirty="0">
                <a:latin typeface="Tahoma" panose="020B0604030504040204"/>
                <a:cs typeface="Tahoma" panose="020B0604030504040204"/>
              </a:rPr>
              <a:t>1</a:t>
            </a:r>
            <a:r>
              <a:rPr lang="en-US" baseline="-12000" dirty="0">
                <a:latin typeface="Tahoma" panose="020B0604030504040204"/>
                <a:cs typeface="Tahoma" panose="020B0604030504040204"/>
              </a:rPr>
              <a:t> </a:t>
            </a:r>
            <a:r>
              <a:rPr lang="en-US" spc="-89" baseline="-12000" dirty="0">
                <a:latin typeface="Tahoma" panose="020B0604030504040204"/>
                <a:cs typeface="Tahoma" panose="020B0604030504040204"/>
              </a:rPr>
              <a:t> </a:t>
            </a:r>
            <a:r>
              <a:rPr lang="en-US" sz="2400" spc="-35" dirty="0"/>
              <a:t>is</a:t>
            </a:r>
            <a:r>
              <a:rPr lang="en-US" sz="2400" spc="15" dirty="0"/>
              <a:t> </a:t>
            </a:r>
            <a:r>
              <a:rPr lang="en-US" sz="2400" spc="-55" dirty="0"/>
              <a:t>selec</a:t>
            </a:r>
            <a:r>
              <a:rPr lang="en-US" sz="2400" spc="-35" dirty="0"/>
              <a:t>ted.</a:t>
            </a:r>
            <a:r>
              <a:rPr lang="en-US" sz="2400" spc="130" dirty="0"/>
              <a:t> </a:t>
            </a:r>
            <a:r>
              <a:rPr lang="en-US" sz="2400" spc="50" dirty="0"/>
              <a:t>P</a:t>
            </a:r>
            <a:r>
              <a:rPr lang="en-US" sz="2400" spc="-35" dirty="0"/>
              <a:t>aths</a:t>
            </a:r>
            <a:r>
              <a:rPr lang="en-US" sz="2400" spc="15" dirty="0"/>
              <a:t> </a:t>
            </a:r>
            <a:r>
              <a:rPr lang="en-US" sz="2400" spc="-10" dirty="0"/>
              <a:t>t</a:t>
            </a:r>
            <a:r>
              <a:rPr lang="en-US" sz="2400" spc="-25" dirty="0"/>
              <a:t>h</a:t>
            </a:r>
            <a:r>
              <a:rPr lang="en-US" sz="2400" spc="-15" dirty="0"/>
              <a:t>at</a:t>
            </a:r>
            <a:r>
              <a:rPr lang="en-US" sz="2400" spc="15" dirty="0"/>
              <a:t> </a:t>
            </a:r>
            <a:r>
              <a:rPr lang="en-US" sz="2400" spc="-45" dirty="0"/>
              <a:t>extend</a:t>
            </a:r>
            <a:r>
              <a:rPr lang="en-US" sz="2400" spc="15" dirty="0"/>
              <a:t> </a:t>
            </a:r>
            <a:r>
              <a:rPr lang="en-US" sz="2400" i="1" spc="-20" dirty="0">
                <a:latin typeface="Cambria" panose="02040503050406030204"/>
                <a:cs typeface="Cambria" panose="02040503050406030204"/>
              </a:rPr>
              <a:t>p</a:t>
            </a:r>
            <a:r>
              <a:rPr lang="en-US" spc="-30" baseline="-12000" dirty="0">
                <a:latin typeface="Tahoma" panose="020B0604030504040204"/>
                <a:cs typeface="Tahoma" panose="020B0604030504040204"/>
              </a:rPr>
              <a:t>1</a:t>
            </a:r>
            <a:r>
              <a:rPr lang="en-US" baseline="-12000" dirty="0">
                <a:latin typeface="Tahoma" panose="020B0604030504040204"/>
                <a:cs typeface="Tahoma" panose="020B0604030504040204"/>
              </a:rPr>
              <a:t> </a:t>
            </a:r>
            <a:r>
              <a:rPr lang="en-US" spc="-89" baseline="-12000" dirty="0">
                <a:latin typeface="Tahoma" panose="020B0604030504040204"/>
                <a:cs typeface="Tahoma" panose="020B0604030504040204"/>
              </a:rPr>
              <a:t> </a:t>
            </a:r>
            <a:r>
              <a:rPr lang="en-US" sz="2400" spc="-80" dirty="0"/>
              <a:t>a</a:t>
            </a:r>
            <a:r>
              <a:rPr lang="en-US" sz="2400" spc="-55" dirty="0"/>
              <a:t>re</a:t>
            </a:r>
            <a:r>
              <a:rPr lang="en-US" sz="2400" spc="15" dirty="0"/>
              <a:t> </a:t>
            </a:r>
            <a:r>
              <a:rPr lang="en-US" sz="2400" spc="-55" dirty="0"/>
              <a:t>added</a:t>
            </a:r>
            <a:r>
              <a:rPr lang="en-US" sz="2400" spc="20" dirty="0"/>
              <a:t> </a:t>
            </a:r>
            <a:r>
              <a:rPr lang="en-US" sz="2400" spc="-15" dirty="0"/>
              <a:t>to</a:t>
            </a:r>
            <a:r>
              <a:rPr lang="en-US" sz="2400" spc="15" dirty="0"/>
              <a:t> </a:t>
            </a:r>
            <a:r>
              <a:rPr lang="en-US" sz="2400" spc="-40" dirty="0"/>
              <a:t>the</a:t>
            </a:r>
            <a:r>
              <a:rPr lang="en-US" sz="2400" spc="15" dirty="0"/>
              <a:t> </a:t>
            </a:r>
            <a:r>
              <a:rPr lang="en-US" sz="2400" spc="-25" dirty="0"/>
              <a:t>front</a:t>
            </a:r>
            <a:r>
              <a:rPr lang="en-US" sz="2400" spc="15" dirty="0"/>
              <a:t> </a:t>
            </a:r>
            <a:r>
              <a:rPr lang="en-US" sz="2400" spc="-35" dirty="0"/>
              <a:t>of</a:t>
            </a:r>
            <a:r>
              <a:rPr lang="en-US" sz="2400" spc="-25" dirty="0"/>
              <a:t> </a:t>
            </a:r>
            <a:r>
              <a:rPr lang="en-US" sz="2400" spc="-40" dirty="0"/>
              <a:t>the</a:t>
            </a:r>
            <a:r>
              <a:rPr lang="en-US" sz="2400" spc="15" dirty="0"/>
              <a:t> </a:t>
            </a:r>
            <a:r>
              <a:rPr lang="en-US" sz="2400" spc="-30" dirty="0"/>
              <a:t>stack</a:t>
            </a:r>
            <a:r>
              <a:rPr lang="en-US" sz="2400" spc="20" dirty="0"/>
              <a:t> </a:t>
            </a:r>
            <a:r>
              <a:rPr lang="en-US" sz="2400" spc="-15" dirty="0"/>
              <a:t>(in</a:t>
            </a:r>
            <a:r>
              <a:rPr lang="en-US" sz="2400" spc="15" dirty="0"/>
              <a:t> </a:t>
            </a:r>
            <a:r>
              <a:rPr lang="en-US" sz="2400" spc="-25" dirty="0"/>
              <a:t>front</a:t>
            </a:r>
            <a:r>
              <a:rPr lang="en-US" sz="2400" spc="15" dirty="0"/>
              <a:t> </a:t>
            </a:r>
            <a:r>
              <a:rPr lang="en-US" sz="2400" spc="-35" dirty="0"/>
              <a:t>of</a:t>
            </a:r>
            <a:r>
              <a:rPr lang="en-US" sz="2400" spc="20" dirty="0"/>
              <a:t> </a:t>
            </a:r>
            <a:r>
              <a:rPr lang="en-US" sz="2400" i="1" spc="-20" dirty="0">
                <a:latin typeface="Cambria" panose="02040503050406030204"/>
                <a:cs typeface="Cambria" panose="02040503050406030204"/>
              </a:rPr>
              <a:t>p</a:t>
            </a:r>
            <a:r>
              <a:rPr lang="en-US" spc="44" baseline="-12000" dirty="0">
                <a:latin typeface="Tahoma" panose="020B0604030504040204"/>
                <a:cs typeface="Tahoma" panose="020B0604030504040204"/>
              </a:rPr>
              <a:t>2</a:t>
            </a:r>
            <a:r>
              <a:rPr lang="en-US" sz="2400" spc="-15" dirty="0"/>
              <a:t>).</a:t>
            </a:r>
            <a:endParaRPr lang="en-US" sz="2400" spc="-15" dirty="0"/>
          </a:p>
          <a:p>
            <a:pPr marL="564515" marR="85725" indent="-137160">
              <a:spcBef>
                <a:spcPts val="175"/>
              </a:spcBef>
            </a:pPr>
            <a:r>
              <a:rPr lang="en-US" sz="2400" i="1" spc="-20" dirty="0">
                <a:latin typeface="Cambria" panose="02040503050406030204"/>
                <a:cs typeface="Cambria" panose="02040503050406030204"/>
              </a:rPr>
              <a:t>p</a:t>
            </a:r>
            <a:r>
              <a:rPr lang="en-US" spc="-30" baseline="-12000" dirty="0">
                <a:latin typeface="Tahoma" panose="020B0604030504040204"/>
                <a:cs typeface="Tahoma" panose="020B0604030504040204"/>
              </a:rPr>
              <a:t>2</a:t>
            </a:r>
            <a:r>
              <a:rPr lang="en-US" baseline="-12000" dirty="0">
                <a:latin typeface="Tahoma" panose="020B0604030504040204"/>
                <a:cs typeface="Tahoma" panose="020B0604030504040204"/>
              </a:rPr>
              <a:t> </a:t>
            </a:r>
            <a:r>
              <a:rPr lang="en-US" spc="-89" baseline="-12000" dirty="0">
                <a:latin typeface="Tahoma" panose="020B0604030504040204"/>
                <a:cs typeface="Tahoma" panose="020B0604030504040204"/>
              </a:rPr>
              <a:t> </a:t>
            </a:r>
            <a:r>
              <a:rPr lang="en-US" sz="2400" spc="-35" dirty="0"/>
              <a:t>is</a:t>
            </a:r>
            <a:r>
              <a:rPr lang="en-US" sz="2400" spc="15" dirty="0"/>
              <a:t> </a:t>
            </a:r>
            <a:r>
              <a:rPr lang="en-US" sz="2400" spc="-35" dirty="0"/>
              <a:t>only</a:t>
            </a:r>
            <a:r>
              <a:rPr lang="en-US" sz="2400" spc="20" dirty="0"/>
              <a:t> </a:t>
            </a:r>
            <a:r>
              <a:rPr lang="en-US" sz="2400" spc="-45" dirty="0"/>
              <a:t>selected</a:t>
            </a:r>
            <a:r>
              <a:rPr lang="en-US" sz="2400" spc="20" dirty="0"/>
              <a:t> </a:t>
            </a:r>
            <a:r>
              <a:rPr lang="en-US" sz="2400" spc="-60" dirty="0"/>
              <a:t>when</a:t>
            </a:r>
            <a:r>
              <a:rPr lang="en-US" sz="2400" spc="20" dirty="0"/>
              <a:t> </a:t>
            </a:r>
            <a:r>
              <a:rPr lang="en-US" sz="2400" spc="-15" dirty="0"/>
              <a:t>all</a:t>
            </a:r>
            <a:r>
              <a:rPr lang="en-US" sz="2400" spc="20" dirty="0"/>
              <a:t> </a:t>
            </a:r>
            <a:r>
              <a:rPr lang="en-US" sz="2400" spc="-35" dirty="0"/>
              <a:t>paths</a:t>
            </a:r>
            <a:r>
              <a:rPr lang="en-US" sz="2400" spc="15" dirty="0"/>
              <a:t> </a:t>
            </a:r>
            <a:r>
              <a:rPr lang="en-US" sz="2400" spc="-40" dirty="0"/>
              <a:t>from</a:t>
            </a:r>
            <a:r>
              <a:rPr lang="en-US" sz="2400" spc="15" dirty="0"/>
              <a:t> </a:t>
            </a:r>
            <a:r>
              <a:rPr lang="en-US" sz="2400" i="1" spc="-20" dirty="0">
                <a:latin typeface="Cambria" panose="02040503050406030204"/>
                <a:cs typeface="Cambria" panose="02040503050406030204"/>
              </a:rPr>
              <a:t>p</a:t>
            </a:r>
            <a:r>
              <a:rPr lang="en-US" spc="-30" baseline="-12000" dirty="0">
                <a:latin typeface="Tahoma" panose="020B0604030504040204"/>
                <a:cs typeface="Tahoma" panose="020B0604030504040204"/>
              </a:rPr>
              <a:t>1</a:t>
            </a:r>
            <a:r>
              <a:rPr lang="en-US" baseline="-12000" dirty="0">
                <a:latin typeface="Tahoma" panose="020B0604030504040204"/>
                <a:cs typeface="Tahoma" panose="020B0604030504040204"/>
              </a:rPr>
              <a:t> </a:t>
            </a:r>
            <a:r>
              <a:rPr lang="en-US" spc="-89" baseline="-12000" dirty="0">
                <a:latin typeface="Tahoma" panose="020B0604030504040204"/>
                <a:cs typeface="Tahoma" panose="020B0604030504040204"/>
              </a:rPr>
              <a:t> </a:t>
            </a:r>
            <a:r>
              <a:rPr lang="en-US" sz="2400" spc="-60" dirty="0"/>
              <a:t>have</a:t>
            </a:r>
            <a:r>
              <a:rPr lang="en-US" sz="2400" spc="15" dirty="0"/>
              <a:t> </a:t>
            </a:r>
            <a:r>
              <a:rPr lang="en-US" sz="2400" spc="-20" dirty="0"/>
              <a:t>b</a:t>
            </a:r>
            <a:r>
              <a:rPr lang="en-US" sz="2400" spc="-80" dirty="0"/>
              <a:t>een</a:t>
            </a:r>
            <a:r>
              <a:rPr lang="en-US" sz="2400" spc="15" dirty="0"/>
              <a:t> </a:t>
            </a:r>
            <a:r>
              <a:rPr lang="en-US" sz="2400" spc="-45" dirty="0"/>
              <a:t>expl</a:t>
            </a:r>
            <a:r>
              <a:rPr lang="en-US" sz="2400" spc="-80" dirty="0"/>
              <a:t>o</a:t>
            </a:r>
            <a:r>
              <a:rPr lang="en-US" sz="2400" spc="-45" dirty="0"/>
              <a:t>red.</a:t>
            </a:r>
            <a:endParaRPr lang="en-US" sz="2400" dirty="0">
              <a:latin typeface="Tahoma" panose="020B0604030504040204"/>
              <a:cs typeface="Tahoma" panose="020B0604030504040204"/>
            </a:endParaRPr>
          </a:p>
          <a:p>
            <a:pPr marL="289560" marR="5080">
              <a:lnSpc>
                <a:spcPct val="103000"/>
              </a:lnSpc>
            </a:pPr>
            <a:endParaRPr lang="en-US" spc="-45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3</a:t>
            </a:r>
            <a:endParaRPr lang="en-US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635"/>
    </mc:Choice>
    <mc:Fallback>
      <p:transition spd="slow" advTm="356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Illustrative Graph - Depth-First Search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77282" y="1447800"/>
            <a:ext cx="6742611" cy="43434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3</a:t>
            </a:r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2" p14:bwMode="auto">
            <p14:nvContentPartPr>
              <p14:cNvPr id="3" name="Ink 2"/>
              <p14:cNvContentPartPr/>
              <p14:nvPr/>
            </p14:nvContentPartPr>
            <p14:xfrm>
              <a:off x="848160" y="1812600"/>
              <a:ext cx="7528320" cy="2161440"/>
            </p14:xfrm>
          </p:contentPart>
        </mc:Choice>
        <mc:Fallback xmlns="">
          <p:pic>
            <p:nvPicPr>
              <p:cNvPr id="3" name="Ink 2"/>
            </p:nvPicPr>
            <p:blipFill>
              <a:blip r:embed="rId3"/>
            </p:blipFill>
            <p:spPr>
              <a:xfrm>
                <a:off x="848160" y="1812600"/>
                <a:ext cx="7528320" cy="2161440"/>
              </a:xfrm>
              <a:prstGeom prst="rect"/>
            </p:spPr>
          </p:pic>
        </mc:Fallback>
      </mc:AlternateContent>
      <p:sp>
        <p:nvSpPr>
          <p:cNvPr id="6" name="Ink 5"/>
          <p:cNvSpPr/>
          <p:nvPr/>
        </p:nvSpPr>
        <p:spPr bwMode="auto">
          <a:xfrm>
            <a:off x="1213920" y="1778760"/>
            <a:ext cx="5713560" cy="3816000"/>
          </a:xfrm>
          <a:prstGeom prst="rect">
            <a:avLst/>
          </a:prstGeom>
        </p:spPr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845"/>
    </mc:Choice>
    <mc:Fallback>
      <p:transition spd="slow" advTm="1008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Depth-First Search – Selecting Next Node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71450" indent="-171450"/>
            <a:r>
              <a:rPr lang="en-US" dirty="0"/>
              <a:t>Since DFS doesn’t claim to find shortest paths, you need another rule to decide which unvisited (white, blue) node to visit next.</a:t>
            </a:r>
            <a:endParaRPr lang="en-US" dirty="0"/>
          </a:p>
          <a:p>
            <a:pPr marL="171450" indent="-171450"/>
            <a:r>
              <a:rPr lang="en-US" dirty="0"/>
              <a:t>In the last slide, the rule was “always go left first”</a:t>
            </a:r>
            <a:endParaRPr lang="en-US" dirty="0"/>
          </a:p>
          <a:p>
            <a:pPr marL="171450" indent="-171450"/>
            <a:r>
              <a:rPr lang="en-US" dirty="0"/>
              <a:t>In this class, the rule will be either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choose the node whose value comes first in the alphabet, or</a:t>
            </a: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choose the nearest node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890"/>
    </mc:Choice>
    <mc:Fallback>
      <p:transition spd="slow" advTm="648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Elemental</Template>
  <TotalTime>0</TotalTime>
  <Words>5272</Words>
  <Application>WPS Presentation</Application>
  <PresentationFormat>On-screen Show (4:3)</PresentationFormat>
  <Paragraphs>498</Paragraphs>
  <Slides>20</Slides>
  <Notes>58</Notes>
  <HiddenSlides>0</HiddenSlides>
  <MMClips>76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4" baseType="lpstr">
      <vt:lpstr>Arial</vt:lpstr>
      <vt:lpstr>SimSun</vt:lpstr>
      <vt:lpstr>Wingdings</vt:lpstr>
      <vt:lpstr>Courier New</vt:lpstr>
      <vt:lpstr>Symbol</vt:lpstr>
      <vt:lpstr>Cambria</vt:lpstr>
      <vt:lpstr>Tahoma</vt:lpstr>
      <vt:lpstr>Arial</vt:lpstr>
      <vt:lpstr>Symbol</vt:lpstr>
      <vt:lpstr>Calibri</vt:lpstr>
      <vt:lpstr>Microsoft YaHei</vt:lpstr>
      <vt:lpstr>Arial Unicode MS</vt:lpstr>
      <vt:lpstr>Times New Roman</vt:lpstr>
      <vt:lpstr>Office Theme</vt:lpstr>
      <vt:lpstr>PowerPoint 演示文稿</vt:lpstr>
      <vt:lpstr>Pseudocode:  full search [Djikstra]</vt:lpstr>
      <vt:lpstr>Pseudocode:  Goal Search</vt:lpstr>
      <vt:lpstr>Comment on the pseudocode</vt:lpstr>
      <vt:lpstr>LCFS/Dijkstra’s Algorithm, Running Time</vt:lpstr>
      <vt:lpstr>LCFS/Dijkstra’s Algorithm, Running Time</vt:lpstr>
      <vt:lpstr>Depth-First Search (DFS)</vt:lpstr>
      <vt:lpstr>Illustrative Graph - Depth-First Search</vt:lpstr>
      <vt:lpstr>Depth-First Search – Selecting Next Node</vt:lpstr>
      <vt:lpstr>DFS terminology</vt:lpstr>
      <vt:lpstr>DFS pseudocode</vt:lpstr>
      <vt:lpstr>DFS on disconnected graphs</vt:lpstr>
      <vt:lpstr>Running Time of DFS</vt:lpstr>
      <vt:lpstr>Complexity of Depth-First Search (DFS)</vt:lpstr>
      <vt:lpstr>DFS:  Discover/finishing “times”</vt:lpstr>
      <vt:lpstr>DFS Example – Step 1</vt:lpstr>
      <vt:lpstr>DFS Example – Step 2</vt:lpstr>
      <vt:lpstr>DFS Example – Step 3</vt:lpstr>
      <vt:lpstr>DFS Example – Step 4</vt:lpstr>
      <vt:lpstr>DFS Example – Step 5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ICS 340</dc:title>
  <dc:creator>Administrator</dc:creator>
  <cp:lastModifiedBy>pink5</cp:lastModifiedBy>
  <cp:revision>168</cp:revision>
  <cp:lastPrinted>2018-02-08T15:22:00Z</cp:lastPrinted>
  <dcterms:created xsi:type="dcterms:W3CDTF">2015-02-02T20:26:00Z</dcterms:created>
  <dcterms:modified xsi:type="dcterms:W3CDTF">2021-05-07T03:23:14Z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1033-11.2.0.10114</vt:lpwstr>
  </property>
</Properties>
</file>

<file path=docProps/thumbnail.jpeg>
</file>